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57" r:id="rId3"/>
    <p:sldId id="277" r:id="rId4"/>
    <p:sldId id="284" r:id="rId5"/>
    <p:sldId id="285" r:id="rId6"/>
    <p:sldId id="292" r:id="rId7"/>
    <p:sldId id="279" r:id="rId8"/>
    <p:sldId id="287" r:id="rId9"/>
    <p:sldId id="290" r:id="rId10"/>
    <p:sldId id="286" r:id="rId11"/>
    <p:sldId id="288" r:id="rId12"/>
    <p:sldId id="289" r:id="rId13"/>
    <p:sldId id="291" r:id="rId14"/>
    <p:sldId id="282" r:id="rId15"/>
    <p:sldId id="258" r:id="rId16"/>
    <p:sldId id="25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434" autoAdjust="0"/>
  </p:normalViewPr>
  <p:slideViewPr>
    <p:cSldViewPr snapToGrid="0">
      <p:cViewPr varScale="1">
        <p:scale>
          <a:sx n="67" d="100"/>
          <a:sy n="67" d="100"/>
        </p:scale>
        <p:origin x="210" y="60"/>
      </p:cViewPr>
      <p:guideLst/>
    </p:cSldViewPr>
  </p:slideViewPr>
  <p:outlineViewPr>
    <p:cViewPr>
      <p:scale>
        <a:sx n="33" d="100"/>
        <a:sy n="33" d="100"/>
      </p:scale>
      <p:origin x="0" y="-3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9C7C1-E47C-45AF-8042-896F01061540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EA5B0-CAF4-4A0C-A815-2F019DBC5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87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EA5B0-CAF4-4A0C-A815-2F019DBC58C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53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07697C62-B584-49B5-B70A-8AE3AB838DA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95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74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63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77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83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33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943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82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702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938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9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91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00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37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3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1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7697C62-B584-49B5-B70A-8AE3AB838DA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1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audio" Target="../media/audio4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6382" y="2099733"/>
            <a:ext cx="10260765" cy="2677648"/>
          </a:xfrm>
        </p:spPr>
        <p:txBody>
          <a:bodyPr/>
          <a:lstStyle/>
          <a:p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§2: </a:t>
            </a:r>
            <a:r>
              <a:rPr lang="en-US" b="1" smtClean="0"/>
              <a:t>HOÁN </a:t>
            </a:r>
            <a:r>
              <a:rPr lang="en-US" b="1" smtClean="0"/>
              <a:t>VỊ - 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      CHỈNH </a:t>
            </a:r>
            <a:r>
              <a:rPr lang="en-US" b="1" smtClean="0"/>
              <a:t>HỢP </a:t>
            </a:r>
            <a:r>
              <a:rPr lang="en-US" b="1" smtClean="0"/>
              <a:t>– TỔ </a:t>
            </a:r>
            <a:r>
              <a:rPr lang="en-US" b="1" smtClean="0"/>
              <a:t>HỢP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9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3. Tổ hợp  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826863" y="2686053"/>
                <a:ext cx="10494281" cy="3057522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 anchor="ctr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8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6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71500"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en-US" sz="2800" b="1" smtClean="0">
                    <a:solidFill>
                      <a:schemeClr val="tx2"/>
                    </a:solidFill>
                  </a:rPr>
                  <a:t>Định nghĩa : </a:t>
                </a:r>
              </a:p>
              <a:p>
                <a:pPr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800" smtClean="0">
                    <a:solidFill>
                      <a:schemeClr val="tx1"/>
                    </a:solidFill>
                  </a:rPr>
                  <a:t>Cho tập hợp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800" b="1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smtClean="0">
                    <a:solidFill>
                      <a:schemeClr val="tx1"/>
                    </a:solidFill>
                  </a:rPr>
                  <a:t>gồm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smtClean="0">
                    <a:solidFill>
                      <a:schemeClr val="tx1"/>
                    </a:solidFill>
                  </a:rPr>
                  <a:t> phần tử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≥1)</m:t>
                    </m:r>
                  </m:oMath>
                </a14:m>
                <a:r>
                  <a:rPr lang="en-US" sz="2800" smtClean="0">
                    <a:solidFill>
                      <a:schemeClr val="tx1"/>
                    </a:solidFill>
                  </a:rPr>
                  <a:t> .</a:t>
                </a:r>
                <a:endParaRPr lang="en-US" sz="2800" i="1">
                  <a:solidFill>
                    <a:schemeClr val="tx1"/>
                  </a:solidFill>
                </a:endParaRPr>
              </a:p>
              <a:p>
                <a:pPr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800">
                    <a:solidFill>
                      <a:schemeClr val="tx1"/>
                    </a:solidFill>
                  </a:rPr>
                  <a:t>K</a:t>
                </a:r>
                <a:r>
                  <a:rPr lang="en-US" sz="2800" smtClean="0">
                    <a:solidFill>
                      <a:schemeClr val="tx1"/>
                    </a:solidFill>
                  </a:rPr>
                  <a:t>ết quả của việc </a:t>
                </a:r>
                <a:r>
                  <a:rPr lang="en-US" sz="2800" b="1" smtClean="0">
                    <a:solidFill>
                      <a:schemeClr val="tx2"/>
                    </a:solidFill>
                  </a:rPr>
                  <a:t>chọn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2800" b="1" smtClean="0">
                    <a:solidFill>
                      <a:schemeClr val="tx2"/>
                    </a:solidFill>
                  </a:rPr>
                  <a:t> trong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2800" b="1" smtClean="0">
                    <a:solidFill>
                      <a:schemeClr val="tx2"/>
                    </a:solidFill>
                  </a:rPr>
                  <a:t> phần tử của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𝑺</m:t>
                    </m:r>
                  </m:oMath>
                </a14:m>
                <a:r>
                  <a:rPr lang="en-US" sz="2800" b="1" smtClean="0">
                    <a:solidFill>
                      <a:schemeClr val="tx2"/>
                    </a:solidFill>
                  </a:rPr>
                  <a:t> </a:t>
                </a:r>
                <a:r>
                  <a:rPr lang="en-US" sz="2800" i="1" smtClean="0">
                    <a:solidFill>
                      <a:schemeClr val="tx1"/>
                    </a:solidFill>
                  </a:rPr>
                  <a:t>(một tập con gồm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800" i="1" smtClean="0">
                    <a:solidFill>
                      <a:schemeClr val="tx1"/>
                    </a:solidFill>
                  </a:rPr>
                  <a:t> phần tử của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800" i="1" smtClean="0">
                    <a:solidFill>
                      <a:schemeClr val="tx1"/>
                    </a:solidFill>
                  </a:rPr>
                  <a:t>) </a:t>
                </a:r>
                <a:r>
                  <a:rPr lang="en-US" sz="2800" smtClean="0">
                    <a:solidFill>
                      <a:schemeClr val="tx1"/>
                    </a:solidFill>
                  </a:rPr>
                  <a:t>được gọi là một </a:t>
                </a:r>
                <a:r>
                  <a:rPr lang="en-US" sz="2800" b="1" smtClean="0">
                    <a:solidFill>
                      <a:schemeClr val="tx2"/>
                    </a:solidFill>
                  </a:rPr>
                  <a:t>tổ hợp chập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2800" b="1" smtClean="0">
                    <a:solidFill>
                      <a:schemeClr val="tx2"/>
                    </a:solidFill>
                  </a:rPr>
                  <a:t> của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2800" b="1" smtClean="0">
                    <a:solidFill>
                      <a:schemeClr val="tx2"/>
                    </a:solidFill>
                  </a:rPr>
                  <a:t> phần tử</a:t>
                </a:r>
                <a:r>
                  <a:rPr lang="en-US" sz="2800" smtClean="0">
                    <a:solidFill>
                      <a:schemeClr val="tx1"/>
                    </a:solidFill>
                  </a:rPr>
                  <a:t> đã cho.  </a:t>
                </a:r>
                <a:endParaRPr lang="en-US" sz="2800"/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863" y="2686053"/>
                <a:ext cx="10494281" cy="3057522"/>
              </a:xfrm>
              <a:prstGeom prst="rect">
                <a:avLst/>
              </a:prstGeom>
              <a:blipFill rotWithShape="0">
                <a:blip r:embed="rId5"/>
                <a:stretch>
                  <a:fillRect r="-1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86897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3. Tổ hợp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2510898" y="2757486"/>
                <a:ext cx="7097559" cy="25112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 anchor="ctr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8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6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71500"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en-US" sz="2800" b="1" smtClean="0">
                    <a:solidFill>
                      <a:schemeClr val="tx2"/>
                    </a:solidFill>
                  </a:rPr>
                  <a:t>Số các tổ hợp chập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2800" b="1" smtClean="0">
                    <a:solidFill>
                      <a:schemeClr val="tx2"/>
                    </a:solidFill>
                  </a:rPr>
                  <a:t> của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2800" b="1" smtClean="0">
                    <a:solidFill>
                      <a:schemeClr val="tx2"/>
                    </a:solidFill>
                  </a:rPr>
                  <a:t> phần tử: </a:t>
                </a:r>
              </a:p>
              <a:p>
                <a:pPr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sup>
                      </m:sSubSup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</m:d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≥0)</m:t>
                      </m:r>
                    </m:oMath>
                  </m:oMathPara>
                </a14:m>
                <a:endParaRPr lang="en-US" sz="2800" b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0898" y="2757486"/>
                <a:ext cx="7097559" cy="25112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8268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3. Tổ hợp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2510898" y="2757485"/>
                <a:ext cx="7097559" cy="2903085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 anchor="ctr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8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6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71500"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en-US" sz="2800" b="1" smtClean="0">
                    <a:solidFill>
                      <a:schemeClr val="tx2"/>
                    </a:solidFill>
                  </a:rPr>
                  <a:t>Tính chất: </a:t>
                </a:r>
              </a:p>
              <a:p>
                <a:pPr indent="0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800" b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  1)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  <m:sup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p>
                    </m:sSubSup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  <m:sup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p>
                    </m:sSubSup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(0≤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</a:p>
              <a:p>
                <a:pPr indent="0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80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  2)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  <m:sup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p>
                    </m:sSubSup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  <m:sup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bSup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bSup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 (0≤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b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0898" y="2757485"/>
                <a:ext cx="7097559" cy="290308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2652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3. Tổ hợp</a:t>
            </a:r>
            <a:endParaRPr lang="en-US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54953" y="2552022"/>
            <a:ext cx="10195217" cy="3529464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marL="514350">
              <a:spcBef>
                <a:spcPts val="600"/>
              </a:spcBef>
            </a:pPr>
            <a:r>
              <a:rPr lang="en-US" sz="2800" b="1">
                <a:solidFill>
                  <a:schemeClr val="tx2"/>
                </a:solidFill>
              </a:rPr>
              <a:t>Ví dụ </a:t>
            </a:r>
            <a:r>
              <a:rPr lang="en-US" sz="2800" b="1" smtClean="0">
                <a:solidFill>
                  <a:schemeClr val="tx2"/>
                </a:solidFill>
              </a:rPr>
              <a:t>5 </a:t>
            </a:r>
            <a:r>
              <a:rPr lang="en-US" sz="2800" b="1">
                <a:solidFill>
                  <a:schemeClr val="tx2"/>
                </a:solidFill>
              </a:rPr>
              <a:t>: </a:t>
            </a:r>
            <a:r>
              <a:rPr lang="en-US" sz="2800" smtClean="0">
                <a:solidFill>
                  <a:schemeClr val="tx1"/>
                </a:solidFill>
              </a:rPr>
              <a:t>Tổ 2 lớp 11A3 gồm 6 học sinh nam và 4 học sinh nữ. Cần lập một nhóm trực nhật gồm 5 bạn. </a:t>
            </a:r>
          </a:p>
          <a:p>
            <a:pPr marL="571500" lvl="1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2800" smtClean="0">
                <a:solidFill>
                  <a:schemeClr val="tx1"/>
                </a:solidFill>
              </a:rPr>
              <a:t>a) Hỏi có tất cả bao nhiêu cách lập? </a:t>
            </a:r>
          </a:p>
          <a:p>
            <a:pPr marL="571500" lvl="1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2800" smtClean="0">
                <a:solidFill>
                  <a:schemeClr val="tx1"/>
                </a:solidFill>
              </a:rPr>
              <a:t>b) Hỏi có bao nhiêu cách lập, trong đó gồm 3 nam và 2 nữ? </a:t>
            </a:r>
          </a:p>
          <a:p>
            <a:pPr marL="571500" lvl="1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2800" smtClean="0">
                <a:solidFill>
                  <a:schemeClr val="tx1"/>
                </a:solidFill>
              </a:rPr>
              <a:t>c) Hỏi có </a:t>
            </a:r>
            <a:r>
              <a:rPr lang="en-US" sz="2600" smtClean="0">
                <a:solidFill>
                  <a:schemeClr val="tx1"/>
                </a:solidFill>
              </a:rPr>
              <a:t>bao nhiêu cách lập sao cho có ít nhất 1 nữ?  </a:t>
            </a:r>
            <a:endParaRPr lang="en-US" sz="2600"/>
          </a:p>
        </p:txBody>
      </p:sp>
    </p:spTree>
    <p:extLst>
      <p:ext uri="{BB962C8B-B14F-4D97-AF65-F5344CB8AC3E}">
        <p14:creationId xmlns:p14="http://schemas.microsoft.com/office/powerpoint/2010/main" val="3833289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PHÂN BIỆT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77622118"/>
                  </p:ext>
                </p:extLst>
              </p:nvPr>
            </p:nvGraphicFramePr>
            <p:xfrm>
              <a:off x="943428" y="2570367"/>
              <a:ext cx="10319658" cy="36707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439886"/>
                    <a:gridCol w="3439886"/>
                    <a:gridCol w="3439886"/>
                  </a:tblGrid>
                  <a:tr h="78011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smtClean="0"/>
                            <a:t>HOÁN</a:t>
                          </a:r>
                          <a:r>
                            <a:rPr lang="en-US" sz="2800" baseline="0" smtClean="0"/>
                            <a:t> VỊ</a:t>
                          </a:r>
                          <a:endParaRPr lang="en-US" sz="28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smtClean="0"/>
                            <a:t>CHỈNH</a:t>
                          </a:r>
                          <a:r>
                            <a:rPr lang="en-US" sz="2800" baseline="0" smtClean="0"/>
                            <a:t> HỢP</a:t>
                          </a:r>
                          <a:endParaRPr lang="en-US" sz="28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smtClean="0"/>
                            <a:t>TỔ</a:t>
                          </a:r>
                          <a:r>
                            <a:rPr lang="en-US" sz="2800" baseline="0" smtClean="0"/>
                            <a:t> HỢP</a:t>
                          </a:r>
                          <a:endParaRPr lang="en-US" sz="2800"/>
                        </a:p>
                      </a:txBody>
                      <a:tcPr anchor="ctr"/>
                    </a:tc>
                  </a:tr>
                  <a:tr h="144533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!</m:t>
                                </m:r>
                              </m:oMath>
                            </m:oMathPara>
                          </a14:m>
                          <a:endParaRPr lang="en-US" sz="28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  <m:sup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p>
                                </m:sSubSup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!</m:t>
                                    </m:r>
                                  </m:num>
                                  <m:den>
                                    <m:d>
                                      <m:d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</m:d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!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  <m:sup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p>
                                </m:sSubSup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!</m:t>
                                    </m:r>
                                  </m:num>
                                  <m:den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!</m:t>
                                    </m:r>
                                    <m:d>
                                      <m:d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</m:d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!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/>
                        </a:p>
                      </a:txBody>
                      <a:tcPr anchor="ctr"/>
                    </a:tc>
                  </a:tr>
                  <a:tr h="144533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smtClean="0"/>
                            <a:t>Có</a:t>
                          </a:r>
                          <a:r>
                            <a:rPr lang="en-US" sz="2800" baseline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baseline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US" sz="2800" smtClean="0"/>
                            <a:t> ph.</a:t>
                          </a:r>
                          <a:r>
                            <a:rPr lang="en-US" sz="2800" baseline="0" smtClean="0"/>
                            <a:t>tử, </a:t>
                          </a:r>
                          <a:br>
                            <a:rPr lang="en-US" sz="2800" baseline="0" smtClean="0"/>
                          </a:br>
                          <a:r>
                            <a:rPr lang="en-US" sz="2800" baseline="0" smtClean="0"/>
                            <a:t>sắp xếp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baseline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US" sz="2800" smtClean="0"/>
                            <a:t> ph.tử</a:t>
                          </a:r>
                          <a:r>
                            <a:rPr lang="en-US" sz="2800" baseline="0" smtClean="0"/>
                            <a:t> đó</a:t>
                          </a:r>
                          <a:endParaRPr lang="en-US" sz="28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smtClean="0"/>
                            <a:t>Có</a:t>
                          </a:r>
                          <a:r>
                            <a:rPr lang="en-US" sz="2800" baseline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baseline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US" sz="2800" smtClean="0"/>
                            <a:t> ph.</a:t>
                          </a:r>
                          <a:r>
                            <a:rPr lang="en-US" sz="2800" baseline="0" smtClean="0"/>
                            <a:t>tử, chọn ra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baseline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oMath>
                          </a14:m>
                          <a:r>
                            <a:rPr lang="en-US" sz="2800" smtClean="0"/>
                            <a:t> ph.tử rồi</a:t>
                          </a:r>
                          <a:r>
                            <a:rPr lang="en-US" sz="2800" baseline="0" smtClean="0"/>
                            <a:t> sắp xếp</a:t>
                          </a:r>
                          <a:endParaRPr lang="en-US" sz="28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smtClean="0"/>
                            <a:t>Có</a:t>
                          </a:r>
                          <a:r>
                            <a:rPr lang="en-US" sz="2800" baseline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baseline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US" sz="2800" smtClean="0"/>
                            <a:t> ph.</a:t>
                          </a:r>
                          <a:r>
                            <a:rPr lang="en-US" sz="2800" baseline="0" smtClean="0"/>
                            <a:t>tử, </a:t>
                          </a:r>
                          <a:br>
                            <a:rPr lang="en-US" sz="2800" baseline="0" smtClean="0"/>
                          </a:br>
                          <a:r>
                            <a:rPr lang="en-US" sz="2800" baseline="0" smtClean="0"/>
                            <a:t>chọn ra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baseline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oMath>
                          </a14:m>
                          <a:r>
                            <a:rPr lang="en-US" sz="2800" smtClean="0"/>
                            <a:t> ph.tử</a:t>
                          </a:r>
                          <a:endParaRPr lang="en-US" sz="280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77622118"/>
                  </p:ext>
                </p:extLst>
              </p:nvPr>
            </p:nvGraphicFramePr>
            <p:xfrm>
              <a:off x="943428" y="2570367"/>
              <a:ext cx="10319658" cy="36707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439886"/>
                    <a:gridCol w="3439886"/>
                    <a:gridCol w="3439886"/>
                  </a:tblGrid>
                  <a:tr h="78011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smtClean="0"/>
                            <a:t>HOÁN</a:t>
                          </a:r>
                          <a:r>
                            <a:rPr lang="en-US" sz="2800" baseline="0" smtClean="0"/>
                            <a:t> VỊ</a:t>
                          </a:r>
                          <a:endParaRPr lang="en-US" sz="28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smtClean="0"/>
                            <a:t>CHỈNH</a:t>
                          </a:r>
                          <a:r>
                            <a:rPr lang="en-US" sz="2800" baseline="0" smtClean="0"/>
                            <a:t> HỢP</a:t>
                          </a:r>
                          <a:endParaRPr lang="en-US" sz="28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smtClean="0"/>
                            <a:t>TỔ</a:t>
                          </a:r>
                          <a:r>
                            <a:rPr lang="en-US" sz="2800" baseline="0" smtClean="0"/>
                            <a:t> HỢP</a:t>
                          </a:r>
                          <a:endParaRPr lang="en-US" sz="2800"/>
                        </a:p>
                      </a:txBody>
                      <a:tcPr anchor="ctr"/>
                    </a:tc>
                  </a:tr>
                  <a:tr h="14453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4"/>
                          <a:stretch>
                            <a:fillRect l="-177" t="-54202" r="-200531" b="-1004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4"/>
                          <a:stretch>
                            <a:fillRect l="-100355" t="-54202" r="-100887" b="-1004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4"/>
                          <a:stretch>
                            <a:fillRect l="-200000" t="-54202" r="-708" b="-100420"/>
                          </a:stretch>
                        </a:blipFill>
                      </a:tcPr>
                    </a:tc>
                  </a:tr>
                  <a:tr h="14453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4"/>
                          <a:stretch>
                            <a:fillRect l="-177" t="-154852" r="-200531" b="-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4"/>
                          <a:stretch>
                            <a:fillRect l="-100355" t="-154852" r="-100887" b="-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4"/>
                          <a:stretch>
                            <a:fillRect l="-200000" t="-154852" r="-708" b="-84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613093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9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</a:t>
            </a:r>
            <a:r>
              <a:rPr lang="en-US" b="1" smtClean="0"/>
              <a:t>. Hoán vị</a:t>
            </a:r>
            <a:endParaRPr lang="en-US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83499" y="2771770"/>
            <a:ext cx="10317914" cy="1814513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marL="114300" indent="0">
              <a:spcBef>
                <a:spcPts val="600"/>
              </a:spcBef>
            </a:pPr>
            <a:r>
              <a:rPr lang="en-US" sz="2800" b="1" smtClean="0">
                <a:solidFill>
                  <a:schemeClr val="tx2"/>
                </a:solidFill>
              </a:rPr>
              <a:t> Ví </a:t>
            </a:r>
            <a:r>
              <a:rPr lang="en-US" sz="2800" b="1">
                <a:solidFill>
                  <a:schemeClr val="tx2"/>
                </a:solidFill>
              </a:rPr>
              <a:t>dụ 1 </a:t>
            </a:r>
            <a:r>
              <a:rPr lang="en-US" sz="2800" b="1" smtClean="0">
                <a:solidFill>
                  <a:schemeClr val="tx2"/>
                </a:solidFill>
              </a:rPr>
              <a:t>:  </a:t>
            </a:r>
            <a:r>
              <a:rPr lang="en-US" sz="2800" smtClean="0">
                <a:solidFill>
                  <a:schemeClr val="tx1"/>
                </a:solidFill>
              </a:rPr>
              <a:t>Tổ 1 lớp 11A3 gồm 10 bạn. </a:t>
            </a:r>
          </a:p>
          <a:p>
            <a:pPr marL="114300" indent="0">
              <a:spcBef>
                <a:spcPts val="600"/>
              </a:spcBef>
              <a:buNone/>
            </a:pPr>
            <a:r>
              <a:rPr lang="en-US" sz="2800" smtClean="0">
                <a:solidFill>
                  <a:schemeClr val="tx1"/>
                </a:solidFill>
              </a:rPr>
              <a:t>    Hỏi có bao nhiêu cách sắp xếp 10 bạn này thành một hàng dọc?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7257729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</a:t>
            </a:r>
            <a:r>
              <a:rPr lang="en-US" b="1" smtClean="0"/>
              <a:t>. Hoán vị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40590" y="2600324"/>
                <a:ext cx="11132298" cy="2686052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 anchor="ctr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8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6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71500"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en-US" sz="2800" b="1" smtClean="0">
                    <a:solidFill>
                      <a:schemeClr val="tx2"/>
                    </a:solidFill>
                  </a:rPr>
                  <a:t>Định nghĩa : </a:t>
                </a:r>
              </a:p>
              <a:p>
                <a:pPr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800" smtClean="0">
                    <a:solidFill>
                      <a:schemeClr val="tx1"/>
                    </a:solidFill>
                  </a:rPr>
                  <a:t>Cho tập hợp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800" b="1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smtClean="0">
                    <a:solidFill>
                      <a:schemeClr val="tx1"/>
                    </a:solidFill>
                  </a:rPr>
                  <a:t>gồm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smtClean="0">
                    <a:solidFill>
                      <a:schemeClr val="tx1"/>
                    </a:solidFill>
                  </a:rPr>
                  <a:t> phần tử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≥1)</m:t>
                    </m:r>
                  </m:oMath>
                </a14:m>
                <a:r>
                  <a:rPr lang="en-US" sz="2800" smtClean="0">
                    <a:solidFill>
                      <a:schemeClr val="tx1"/>
                    </a:solidFill>
                  </a:rPr>
                  <a:t> .</a:t>
                </a:r>
                <a:endParaRPr lang="en-US" sz="2800" i="1">
                  <a:solidFill>
                    <a:schemeClr val="tx1"/>
                  </a:solidFill>
                </a:endParaRPr>
              </a:p>
              <a:p>
                <a:pPr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800" smtClean="0">
                    <a:solidFill>
                      <a:schemeClr val="tx1"/>
                    </a:solidFill>
                  </a:rPr>
                  <a:t>Mỗi kết quả của </a:t>
                </a:r>
                <a:r>
                  <a:rPr lang="en-US" sz="2800" b="1" smtClean="0">
                    <a:solidFill>
                      <a:schemeClr val="tx2"/>
                    </a:solidFill>
                  </a:rPr>
                  <a:t>sự sắp xếp thứ tự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2800" b="1" smtClean="0">
                    <a:solidFill>
                      <a:schemeClr val="tx2"/>
                    </a:solidFill>
                  </a:rPr>
                  <a:t> phần tử</a:t>
                </a:r>
                <a:r>
                  <a:rPr lang="en-US" sz="2800" b="1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smtClean="0">
                    <a:solidFill>
                      <a:schemeClr val="tx1"/>
                    </a:solidFill>
                  </a:rPr>
                  <a:t>của tập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800" smtClean="0">
                    <a:solidFill>
                      <a:schemeClr val="tx1"/>
                    </a:solidFill>
                  </a:rPr>
                  <a:t> được gọi là một </a:t>
                </a:r>
                <a:r>
                  <a:rPr lang="en-US" sz="2800" b="1" smtClean="0">
                    <a:solidFill>
                      <a:schemeClr val="tx2"/>
                    </a:solidFill>
                  </a:rPr>
                  <a:t>hoán vị </a:t>
                </a:r>
                <a:r>
                  <a:rPr lang="en-US" sz="2800" smtClean="0">
                    <a:solidFill>
                      <a:schemeClr val="tx1"/>
                    </a:solidFill>
                  </a:rPr>
                  <a:t>của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smtClean="0">
                    <a:solidFill>
                      <a:schemeClr val="tx1"/>
                    </a:solidFill>
                  </a:rPr>
                  <a:t> phần tử đó.  </a:t>
                </a:r>
                <a:endParaRPr lang="en-US" sz="2800"/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590" y="2600324"/>
                <a:ext cx="11132298" cy="268605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335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</a:t>
            </a:r>
            <a:r>
              <a:rPr lang="en-US" b="1" smtClean="0"/>
              <a:t>. Hoán vị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2191580" y="2757486"/>
                <a:ext cx="7674729" cy="2314576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 anchor="ctr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8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6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71500"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en-US" sz="2800" b="1" smtClean="0">
                    <a:solidFill>
                      <a:schemeClr val="tx2"/>
                    </a:solidFill>
                  </a:rPr>
                  <a:t>Số các hoán vị của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2800" b="1" smtClean="0">
                    <a:solidFill>
                      <a:schemeClr val="tx2"/>
                    </a:solidFill>
                  </a:rPr>
                  <a:t> phần tử: </a:t>
                </a:r>
              </a:p>
              <a:p>
                <a:pPr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800" b="1" smtClean="0">
                    <a:solidFill>
                      <a:schemeClr val="tx2"/>
                    </a:solidFill>
                  </a:rPr>
                  <a:t>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!</m:t>
                    </m:r>
                  </m:oMath>
                </a14:m>
                <a:r>
                  <a:rPr lang="en-US" sz="2800" b="1" i="1" smtClean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      </a:t>
                </a:r>
                <a:r>
                  <a:rPr lang="en-US" sz="280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giai thừa)</a:t>
                </a:r>
                <a:endParaRPr lang="en-US" sz="2800" smtClean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800" b="1" smtClean="0">
                    <a:solidFill>
                      <a:schemeClr val="tx2"/>
                    </a:solidFill>
                  </a:rPr>
                  <a:t>                              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d>
                      <m:dPr>
                        <m:ctrlP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d>
                      <m:dPr>
                        <m:ctrlP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sz="2800" i="1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1580" y="2757486"/>
                <a:ext cx="7674729" cy="231457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040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</a:t>
            </a:r>
            <a:r>
              <a:rPr lang="en-US" b="1" smtClean="0"/>
              <a:t>. Hoán vị</a:t>
            </a:r>
            <a:endParaRPr lang="en-US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97847" y="2900365"/>
            <a:ext cx="9274920" cy="1557335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marL="514350">
              <a:spcBef>
                <a:spcPts val="600"/>
              </a:spcBef>
            </a:pPr>
            <a:r>
              <a:rPr lang="en-US" sz="2800" b="1">
                <a:solidFill>
                  <a:schemeClr val="tx2"/>
                </a:solidFill>
              </a:rPr>
              <a:t>Ví dụ </a:t>
            </a:r>
            <a:r>
              <a:rPr lang="en-US" sz="2800" b="1" smtClean="0">
                <a:solidFill>
                  <a:schemeClr val="tx2"/>
                </a:solidFill>
              </a:rPr>
              <a:t>2 </a:t>
            </a:r>
            <a:r>
              <a:rPr lang="en-US" sz="2800" b="1">
                <a:solidFill>
                  <a:schemeClr val="tx2"/>
                </a:solidFill>
              </a:rPr>
              <a:t>: </a:t>
            </a:r>
            <a:r>
              <a:rPr lang="en-US" sz="2800" smtClean="0">
                <a:solidFill>
                  <a:schemeClr val="tx1"/>
                </a:solidFill>
              </a:rPr>
              <a:t>Từ các chữ số 1, 2, 3, 5, 6, 7, 8 có thể lập được bao nhiêu số tự nhiên có 7 chữ số phân biệt?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915357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</a:t>
            </a:r>
            <a:r>
              <a:rPr lang="en-US" b="1" smtClean="0"/>
              <a:t>. Chỉnh hợp</a:t>
            </a:r>
            <a:endParaRPr lang="en-US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97847" y="2900365"/>
            <a:ext cx="9274920" cy="1557335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marL="514350">
              <a:spcBef>
                <a:spcPts val="600"/>
              </a:spcBef>
            </a:pPr>
            <a:r>
              <a:rPr lang="en-US" sz="2800" b="1">
                <a:solidFill>
                  <a:schemeClr val="tx2"/>
                </a:solidFill>
              </a:rPr>
              <a:t>Ví dụ </a:t>
            </a:r>
            <a:r>
              <a:rPr lang="en-US" sz="2800" b="1" smtClean="0">
                <a:solidFill>
                  <a:schemeClr val="tx2"/>
                </a:solidFill>
              </a:rPr>
              <a:t>3 </a:t>
            </a:r>
            <a:r>
              <a:rPr lang="en-US" sz="2800" b="1">
                <a:solidFill>
                  <a:schemeClr val="tx2"/>
                </a:solidFill>
              </a:rPr>
              <a:t>: </a:t>
            </a:r>
            <a:r>
              <a:rPr lang="en-US" sz="2800" smtClean="0">
                <a:solidFill>
                  <a:schemeClr val="tx1"/>
                </a:solidFill>
              </a:rPr>
              <a:t>Từ các chữ số 1, 2, 3, </a:t>
            </a:r>
            <a:r>
              <a:rPr lang="en-US" sz="2800" smtClean="0">
                <a:solidFill>
                  <a:schemeClr val="tx1"/>
                </a:solidFill>
              </a:rPr>
              <a:t>4 có </a:t>
            </a:r>
            <a:r>
              <a:rPr lang="en-US" sz="2800" smtClean="0">
                <a:solidFill>
                  <a:schemeClr val="tx1"/>
                </a:solidFill>
              </a:rPr>
              <a:t>thể lập được bao nhiêu số tự nhiên có </a:t>
            </a:r>
            <a:r>
              <a:rPr lang="en-US" sz="2800" smtClean="0">
                <a:solidFill>
                  <a:schemeClr val="tx1"/>
                </a:solidFill>
              </a:rPr>
              <a:t>3 </a:t>
            </a:r>
            <a:r>
              <a:rPr lang="en-US" sz="2800" smtClean="0">
                <a:solidFill>
                  <a:schemeClr val="tx1"/>
                </a:solidFill>
              </a:rPr>
              <a:t>chữ số phân biệt?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8582635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2. Chỉnh hợp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628649" y="2686053"/>
                <a:ext cx="10944222" cy="3057522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 anchor="ctr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8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6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71500"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en-US" sz="2800" b="1" smtClean="0">
                    <a:solidFill>
                      <a:schemeClr val="tx2"/>
                    </a:solidFill>
                  </a:rPr>
                  <a:t>Định nghĩa : </a:t>
                </a:r>
              </a:p>
              <a:p>
                <a:pPr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800" smtClean="0">
                    <a:solidFill>
                      <a:schemeClr val="tx1"/>
                    </a:solidFill>
                  </a:rPr>
                  <a:t>Cho tập hợp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800" b="1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smtClean="0">
                    <a:solidFill>
                      <a:schemeClr val="tx1"/>
                    </a:solidFill>
                  </a:rPr>
                  <a:t>gồm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smtClean="0">
                    <a:solidFill>
                      <a:schemeClr val="tx1"/>
                    </a:solidFill>
                  </a:rPr>
                  <a:t> phần tử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≥1)</m:t>
                    </m:r>
                  </m:oMath>
                </a14:m>
                <a:r>
                  <a:rPr lang="en-US" sz="2800" smtClean="0">
                    <a:solidFill>
                      <a:schemeClr val="tx1"/>
                    </a:solidFill>
                  </a:rPr>
                  <a:t> .</a:t>
                </a:r>
                <a:endParaRPr lang="en-US" sz="2800" i="1">
                  <a:solidFill>
                    <a:schemeClr val="tx1"/>
                  </a:solidFill>
                </a:endParaRPr>
              </a:p>
              <a:p>
                <a:pPr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800">
                    <a:solidFill>
                      <a:schemeClr val="tx1"/>
                    </a:solidFill>
                  </a:rPr>
                  <a:t>K</a:t>
                </a:r>
                <a:r>
                  <a:rPr lang="en-US" sz="2800" smtClean="0">
                    <a:solidFill>
                      <a:schemeClr val="tx1"/>
                    </a:solidFill>
                  </a:rPr>
                  <a:t>ết quả của việc </a:t>
                </a:r>
                <a:r>
                  <a:rPr lang="en-US" sz="2800" b="1" smtClean="0">
                    <a:solidFill>
                      <a:schemeClr val="accent6">
                        <a:lumMod val="50000"/>
                      </a:schemeClr>
                    </a:solidFill>
                  </a:rPr>
                  <a:t>chọn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2800" b="1" smtClean="0">
                    <a:solidFill>
                      <a:schemeClr val="accent6">
                        <a:lumMod val="50000"/>
                      </a:schemeClr>
                    </a:solidFill>
                  </a:rPr>
                  <a:t> trong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2800" b="1" smtClean="0">
                    <a:solidFill>
                      <a:schemeClr val="accent6">
                        <a:lumMod val="50000"/>
                      </a:schemeClr>
                    </a:solidFill>
                  </a:rPr>
                  <a:t> phần tử của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𝑺</m:t>
                    </m:r>
                  </m:oMath>
                </a14:m>
                <a:r>
                  <a:rPr lang="en-US" sz="2800" b="1" smtClean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en-US" sz="2800" b="1" smtClean="0">
                    <a:solidFill>
                      <a:schemeClr val="accent1">
                        <a:lumMod val="75000"/>
                      </a:schemeClr>
                    </a:solidFill>
                  </a:rPr>
                  <a:t>và sắp xếp chúng theo một thứ tự nào đó </a:t>
                </a:r>
                <a:r>
                  <a:rPr lang="en-US" sz="2800" smtClean="0">
                    <a:solidFill>
                      <a:schemeClr val="tx1"/>
                    </a:solidFill>
                  </a:rPr>
                  <a:t>được gọi là một </a:t>
                </a:r>
                <a:r>
                  <a:rPr lang="en-US" sz="2800" b="1" smtClean="0">
                    <a:solidFill>
                      <a:schemeClr val="tx2"/>
                    </a:solidFill>
                  </a:rPr>
                  <a:t>chỉnh hợp chập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2800" b="1" smtClean="0">
                    <a:solidFill>
                      <a:schemeClr val="tx2"/>
                    </a:solidFill>
                  </a:rPr>
                  <a:t> của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2800" b="1" smtClean="0">
                    <a:solidFill>
                      <a:schemeClr val="tx2"/>
                    </a:solidFill>
                  </a:rPr>
                  <a:t> phần tử</a:t>
                </a:r>
                <a:r>
                  <a:rPr lang="en-US" sz="2800" smtClean="0">
                    <a:solidFill>
                      <a:schemeClr val="tx1"/>
                    </a:solidFill>
                  </a:rPr>
                  <a:t> đã cho.  </a:t>
                </a:r>
                <a:endParaRPr lang="en-US" sz="2800"/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49" y="2686053"/>
                <a:ext cx="10944222" cy="305752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4841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2. Chỉnh hợp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2031927" y="2757486"/>
                <a:ext cx="8244192" cy="25112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 anchor="ctr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8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6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71500"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en-US" sz="2800" b="1" smtClean="0">
                    <a:solidFill>
                      <a:schemeClr val="tx2"/>
                    </a:solidFill>
                  </a:rPr>
                  <a:t>Số các chỉnh hợp chập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2800" b="1" smtClean="0">
                    <a:solidFill>
                      <a:schemeClr val="tx2"/>
                    </a:solidFill>
                  </a:rPr>
                  <a:t> của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2800" b="1" smtClean="0">
                    <a:solidFill>
                      <a:schemeClr val="tx2"/>
                    </a:solidFill>
                  </a:rPr>
                  <a:t> phần tử: </a:t>
                </a:r>
              </a:p>
              <a:p>
                <a:pPr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sup>
                      </m:sSubSup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</m:d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≥1)</m:t>
                      </m:r>
                    </m:oMath>
                  </m:oMathPara>
                </a14:m>
                <a:endParaRPr lang="en-US" sz="280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80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US" sz="2800" smtClean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d>
                      <m:dPr>
                        <m:ctrlP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…(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b="1" smtClean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1927" y="2757486"/>
                <a:ext cx="8244192" cy="25112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41979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</a:t>
            </a:r>
            <a:r>
              <a:rPr lang="en-US" b="1" smtClean="0"/>
              <a:t>. Chỉnh hợp</a:t>
            </a:r>
            <a:endParaRPr lang="en-US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97847" y="2900365"/>
            <a:ext cx="9274920" cy="1557335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marL="514350">
              <a:spcBef>
                <a:spcPts val="600"/>
              </a:spcBef>
            </a:pPr>
            <a:r>
              <a:rPr lang="en-US" sz="2800" b="1">
                <a:solidFill>
                  <a:schemeClr val="tx2"/>
                </a:solidFill>
              </a:rPr>
              <a:t>Ví dụ </a:t>
            </a:r>
            <a:r>
              <a:rPr lang="en-US" sz="2800" b="1" smtClean="0">
                <a:solidFill>
                  <a:schemeClr val="tx2"/>
                </a:solidFill>
              </a:rPr>
              <a:t>4 </a:t>
            </a:r>
            <a:r>
              <a:rPr lang="en-US" sz="2800" b="1">
                <a:solidFill>
                  <a:schemeClr val="tx2"/>
                </a:solidFill>
              </a:rPr>
              <a:t>: </a:t>
            </a:r>
            <a:r>
              <a:rPr lang="en-US" sz="2800" smtClean="0">
                <a:solidFill>
                  <a:schemeClr val="tx1"/>
                </a:solidFill>
              </a:rPr>
              <a:t>Từ các chữ số 1, 2, 3, 4, 5, 6, 7, 8, 9 có thể lập được bao nhiêu số tự nhiên có 5 chữ số phân biệt?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877371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Custom 2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1599</TotalTime>
  <Words>479</Words>
  <Application>Microsoft Office PowerPoint</Application>
  <PresentationFormat>Widescreen</PresentationFormat>
  <Paragraphs>53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</vt:lpstr>
      <vt:lpstr>Cambria Math</vt:lpstr>
      <vt:lpstr>Wingdings 3</vt:lpstr>
      <vt:lpstr>Ion Boardroom</vt:lpstr>
      <vt:lpstr>  §2: HOÁN VỊ -         CHỈNH HỢP – TỔ HỢP </vt:lpstr>
      <vt:lpstr>1. Hoán vị</vt:lpstr>
      <vt:lpstr>1. Hoán vị</vt:lpstr>
      <vt:lpstr>1. Hoán vị</vt:lpstr>
      <vt:lpstr>1. Hoán vị</vt:lpstr>
      <vt:lpstr>2. Chỉnh hợp</vt:lpstr>
      <vt:lpstr>2. Chỉnh hợp</vt:lpstr>
      <vt:lpstr>2. Chỉnh hợp</vt:lpstr>
      <vt:lpstr>2. Chỉnh hợp</vt:lpstr>
      <vt:lpstr>3. Tổ hợp  </vt:lpstr>
      <vt:lpstr>3. Tổ hợp</vt:lpstr>
      <vt:lpstr>3. Tổ hợp</vt:lpstr>
      <vt:lpstr>3. Tổ hợp</vt:lpstr>
      <vt:lpstr>PHÂN BIỆT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Thuần Lê Minh</dc:creator>
  <cp:lastModifiedBy>Thuần Lê Minh</cp:lastModifiedBy>
  <cp:revision>179</cp:revision>
  <dcterms:created xsi:type="dcterms:W3CDTF">2019-08-28T08:50:32Z</dcterms:created>
  <dcterms:modified xsi:type="dcterms:W3CDTF">2019-10-22T14:48:08Z</dcterms:modified>
</cp:coreProperties>
</file>